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257" r:id="rId4"/>
    <p:sldId id="262" r:id="rId5"/>
    <p:sldId id="258" r:id="rId6"/>
    <p:sldId id="259" r:id="rId7"/>
    <p:sldId id="264" r:id="rId8"/>
    <p:sldId id="265" r:id="rId9"/>
    <p:sldId id="293" r:id="rId10"/>
    <p:sldId id="295" r:id="rId11"/>
    <p:sldId id="260" r:id="rId12"/>
    <p:sldId id="273" r:id="rId13"/>
    <p:sldId id="268" r:id="rId14"/>
    <p:sldId id="269" r:id="rId15"/>
    <p:sldId id="274" r:id="rId16"/>
    <p:sldId id="275" r:id="rId17"/>
    <p:sldId id="276" r:id="rId18"/>
    <p:sldId id="271" r:id="rId19"/>
    <p:sldId id="290" r:id="rId20"/>
    <p:sldId id="288" r:id="rId21"/>
    <p:sldId id="272" r:id="rId22"/>
    <p:sldId id="289" r:id="rId23"/>
    <p:sldId id="277" r:id="rId24"/>
    <p:sldId id="281" r:id="rId25"/>
    <p:sldId id="286" r:id="rId26"/>
    <p:sldId id="283" r:id="rId27"/>
    <p:sldId id="284" r:id="rId28"/>
    <p:sldId id="292" r:id="rId29"/>
  </p:sldIdLst>
  <p:sldSz cx="9144000" cy="6858000" type="screen4x3"/>
  <p:notesSz cx="7099300" cy="1023461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3" autoAdjust="0"/>
    <p:restoredTop sz="94660"/>
  </p:normalViewPr>
  <p:slideViewPr>
    <p:cSldViewPr>
      <p:cViewPr varScale="1">
        <p:scale>
          <a:sx n="68" d="100"/>
          <a:sy n="68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4" cy="51117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4" cy="51117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5469C636-B976-4A47-90B7-5AEE9EB0D21D}" type="datetimeFigureOut">
              <a:rPr lang="es-ES" smtClean="0"/>
              <a:pPr/>
              <a:t>22/09/2014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4" cy="51117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4" cy="51117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9894862F-C1CC-4A5F-A6DF-8513160760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487838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4" cy="51117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9" y="0"/>
            <a:ext cx="3076574" cy="51117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FB50B588-383C-4671-9633-27B45FC5DABF}" type="datetimeFigureOut">
              <a:rPr lang="es-ES" smtClean="0"/>
              <a:pPr/>
              <a:t>22/09/2014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4" y="4860926"/>
            <a:ext cx="5680075" cy="4605338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850"/>
            <a:ext cx="3076574" cy="51117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9" y="9721850"/>
            <a:ext cx="3076574" cy="51117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E0114D79-6670-4C65-9A3F-5349FC38D7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689302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6972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F04D-651E-4379-862B-1F002282DDCF}" type="datetime1">
              <a:rPr lang="es-CL" smtClean="0"/>
              <a:pPr/>
              <a:t>22-09-2014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65E0-F04D-44AB-8B51-83747F170E90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C172-6BCA-4E8F-AAE9-E386C0CEB1C9}" type="datetime1">
              <a:rPr lang="es-CL" smtClean="0"/>
              <a:pPr/>
              <a:t>22-09-2014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65E0-F04D-44AB-8B51-83747F170E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08A0-FEB7-4FCE-9120-24BC24BB879D}" type="datetime1">
              <a:rPr lang="es-CL" smtClean="0"/>
              <a:pPr/>
              <a:t>22-09-2014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65E0-F04D-44AB-8B51-83747F170E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0CD7-886C-47CA-B42F-B37722D95987}" type="datetime1">
              <a:rPr lang="es-CL" smtClean="0"/>
              <a:pPr/>
              <a:t>22-09-2014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65E0-F04D-44AB-8B51-83747F170E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2685-B554-4DED-9243-A162230F6890}" type="datetime1">
              <a:rPr lang="es-CL" smtClean="0"/>
              <a:pPr/>
              <a:t>22-09-2014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65E0-F04D-44AB-8B51-83747F170E90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A580-C306-4B31-8E50-4EFF1327C4BC}" type="datetime1">
              <a:rPr lang="es-CL" smtClean="0"/>
              <a:pPr/>
              <a:t>22-09-2014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65E0-F04D-44AB-8B51-83747F170E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A9C1-970A-4536-B1B3-76AD1D506CC8}" type="datetime1">
              <a:rPr lang="es-CL" smtClean="0"/>
              <a:pPr/>
              <a:t>22-09-2014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65E0-F04D-44AB-8B51-83747F170E90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12A3C-9D54-42A8-9F93-DD0C43806E72}" type="datetime1">
              <a:rPr lang="es-CL" smtClean="0"/>
              <a:pPr/>
              <a:t>22-09-2014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65E0-F04D-44AB-8B51-83747F170E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B4BF-7EB6-4AA2-9C7D-AF2D001EB4B5}" type="datetime1">
              <a:rPr lang="es-CL" smtClean="0"/>
              <a:pPr/>
              <a:t>22-09-2014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65E0-F04D-44AB-8B51-83747F170E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8BD0-187F-492B-9555-5F07B5F74DD5}" type="datetime1">
              <a:rPr lang="es-CL" smtClean="0"/>
              <a:pPr/>
              <a:t>22-09-2014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65E0-F04D-44AB-8B51-83747F170E90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6D93-C3D1-4687-B0F5-B2F3A0E79DDD}" type="datetime1">
              <a:rPr lang="es-CL" smtClean="0"/>
              <a:pPr/>
              <a:t>22-09-2014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165E0-F04D-44AB-8B51-83747F170E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E12749-88E0-4E98-B48C-DF8FD6DFF698}" type="datetime1">
              <a:rPr lang="es-CL" smtClean="0"/>
              <a:pPr/>
              <a:t>22-09-2014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6B165E0-F04D-44AB-8B51-83747F170E9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lpinguin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TARIFADO 2014 </a:t>
            </a:r>
            <a:br>
              <a:rPr lang="es-C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L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PINGÜINO MULTIMEDIA</a:t>
            </a:r>
            <a:endParaRPr lang="es-CL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717032"/>
            <a:ext cx="833776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9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9816 CLINICA CROA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1800200" cy="1300552"/>
          </a:xfrm>
          <a:prstGeom prst="rect">
            <a:avLst/>
          </a:prstGeom>
        </p:spPr>
      </p:pic>
      <p:pic>
        <p:nvPicPr>
          <p:cNvPr id="5" name="4 Imagen" descr="10277 PANADERIA JACQUELINE PINGUINO DA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1780561" cy="1224136"/>
          </a:xfrm>
          <a:prstGeom prst="rect">
            <a:avLst/>
          </a:prstGeom>
        </p:spPr>
      </p:pic>
      <p:pic>
        <p:nvPicPr>
          <p:cNvPr id="6" name="5 Imagen" descr="GOLDEX PINGUI DA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32856"/>
            <a:ext cx="1794098" cy="129614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9" name="8 CuadroTexto"/>
          <p:cNvSpPr txBox="1"/>
          <p:nvPr/>
        </p:nvSpPr>
        <p:spPr>
          <a:xfrm>
            <a:off x="611560" y="4046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u="sng" dirty="0" smtClean="0">
                <a:latin typeface="Tahoma" pitchFamily="34" charset="0"/>
                <a:cs typeface="Tahoma" pitchFamily="34" charset="0"/>
              </a:rPr>
              <a:t>Avisaje en Pingüino Datos.</a:t>
            </a:r>
            <a:endParaRPr lang="es-ES" sz="4000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63688" y="404664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latin typeface="Tahoma" pitchFamily="34" charset="0"/>
              <a:cs typeface="Tahoma" pitchFamily="34" charset="0"/>
            </a:endParaRPr>
          </a:p>
          <a:p>
            <a:endParaRPr lang="es-ES" dirty="0" smtClean="0">
              <a:latin typeface="Tahoma" pitchFamily="34" charset="0"/>
              <a:cs typeface="Tahoma" pitchFamily="34" charset="0"/>
            </a:endParaRPr>
          </a:p>
          <a:p>
            <a:endParaRPr lang="es-ES" dirty="0" smtClean="0"/>
          </a:p>
          <a:p>
            <a:r>
              <a:rPr lang="es-ES" u="sng" dirty="0" smtClean="0"/>
              <a:t>Días de Exhibición: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Todos los días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857356" y="392906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Tahoma" pitchFamily="34" charset="0"/>
                <a:cs typeface="Tahoma" pitchFamily="34" charset="0"/>
              </a:rPr>
              <a:t>Valor Neto Mensual P. Datos TV: $90.000 + IVA</a:t>
            </a:r>
            <a:endParaRPr lang="es-E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857356" y="207167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Formato: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1080x1920 pixeles (Resolución Full HD)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Con locución en off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10 segundos de exhibición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IDEM a Pingüino Dato en diario </a:t>
            </a:r>
            <a:endParaRPr lang="es-ES" dirty="0"/>
          </a:p>
        </p:txBody>
      </p:sp>
      <p:pic>
        <p:nvPicPr>
          <p:cNvPr id="16" name="15 Imagen" descr="10081 PANADERIA MUSA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653136"/>
            <a:ext cx="1793182" cy="1296144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000232" y="485776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Tahoma" pitchFamily="34" charset="0"/>
                <a:cs typeface="Tahoma" pitchFamily="34" charset="0"/>
              </a:rPr>
              <a:t>PROMOCION AL CONTRATAR PINGÜINO DATO DIARIO Y Tv</a:t>
            </a:r>
          </a:p>
          <a:p>
            <a:r>
              <a:rPr lang="es-ES" b="1" dirty="0" smtClean="0">
                <a:latin typeface="Tahoma" pitchFamily="34" charset="0"/>
                <a:cs typeface="Tahoma" pitchFamily="34" charset="0"/>
              </a:rPr>
              <a:t>Valor Neto Mensual: $150.000 + IVA</a:t>
            </a:r>
            <a:endParaRPr lang="es-ES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CL" sz="5400" u="sng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TARIFAS</a:t>
            </a:r>
            <a:r>
              <a:rPr lang="es-CL" u="sng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L" sz="5400" u="sng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</a:t>
            </a:r>
            <a:endParaRPr lang="es-CL" sz="5400" u="sng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1478"/>
            <a:ext cx="8562895" cy="11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53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9940067"/>
              </p:ext>
            </p:extLst>
          </p:nvPr>
        </p:nvGraphicFramePr>
        <p:xfrm>
          <a:off x="714349" y="928665"/>
          <a:ext cx="7786742" cy="4500598"/>
        </p:xfrm>
        <a:graphic>
          <a:graphicData uri="http://schemas.openxmlformats.org/drawingml/2006/table">
            <a:tbl>
              <a:tblPr/>
              <a:tblGrid>
                <a:gridCol w="3381982"/>
                <a:gridCol w="1786451"/>
                <a:gridCol w="2618309"/>
              </a:tblGrid>
              <a:tr h="333378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FORMATO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 MENSUAL + 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BANNER SUPERIOR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940 X 200px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</a:t>
                      </a:r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500.000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banner central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468 x 60 px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caja (lado Derecha)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x 250 px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$ 300.000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caja (lado IZQUIERDO)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 x 200 px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endParaRPr lang="es-CL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NOTICIAS INTERNAS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FORMATO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 MENSUAL + 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X 90px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$ 250.000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endParaRPr lang="es-CL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x 200 px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$ 300.000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722">
                <a:tc>
                  <a:txBody>
                    <a:bodyPr/>
                    <a:lstStyle/>
                    <a:p>
                      <a:pPr algn="l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 x 200 px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$ 200.000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85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CL" sz="5400" u="sng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TARIFAS PINGÜINO RADIO</a:t>
            </a:r>
            <a:br>
              <a:rPr lang="es-CL" sz="5400" u="sng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L" sz="5400" u="sng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590 AM Y 95,3 FM</a:t>
            </a:r>
            <a:endParaRPr lang="es-CL" sz="5400" u="sng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0834" y="3789040"/>
            <a:ext cx="244233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5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79512" y="177281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Nuestros espacios de tanda no superan los 4 minutos y se distribuyen cada media hora.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1733736"/>
              </p:ext>
            </p:extLst>
          </p:nvPr>
        </p:nvGraphicFramePr>
        <p:xfrm>
          <a:off x="1619672" y="2708920"/>
          <a:ext cx="5760640" cy="2291716"/>
        </p:xfrm>
        <a:graphic>
          <a:graphicData uri="http://schemas.openxmlformats.org/drawingml/2006/table">
            <a:tbl>
              <a:tblPr/>
              <a:tblGrid>
                <a:gridCol w="2303119"/>
                <a:gridCol w="1956229"/>
                <a:gridCol w="1501292"/>
              </a:tblGrid>
              <a:tr h="88117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TIEMPO DE AVISO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HORARIO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VALOR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27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SEGUNDOS</a:t>
                      </a:r>
                    </a:p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REPARTIDO</a:t>
                      </a:r>
                    </a:p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1.500</a:t>
                      </a:r>
                    </a:p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27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SEGUNDOS</a:t>
                      </a:r>
                    </a:p>
                    <a:p>
                      <a:pPr algn="ctr" fontAlgn="b"/>
                      <a:endParaRPr lang="es-C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DETERMINADO</a:t>
                      </a:r>
                    </a:p>
                    <a:p>
                      <a:pPr algn="ctr" fontAlgn="b"/>
                      <a:endParaRPr lang="es-C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2.000</a:t>
                      </a:r>
                    </a:p>
                    <a:p>
                      <a:pPr algn="ctr" fontAlgn="b"/>
                      <a:endParaRPr lang="es-C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123728" y="80152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VALOR FRASE</a:t>
            </a:r>
            <a:endParaRPr lang="es-CL" sz="20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16444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54868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AUSPICIOS PROGRAMAS</a:t>
            </a:r>
            <a:endParaRPr lang="es-CL" sz="40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41277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sz="2000" b="1" u="sng" dirty="0" smtClean="0">
                <a:latin typeface="Tahoma" pitchFamily="34" charset="0"/>
                <a:cs typeface="Tahoma" pitchFamily="34" charset="0"/>
              </a:rPr>
              <a:t>NOTICIEROS:</a:t>
            </a:r>
            <a:r>
              <a:rPr lang="es-CL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es-C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7544" y="1844824"/>
            <a:ext cx="662473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s-C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Presentación y cierre con mención de marca 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s-C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nexos de tandas  </a:t>
            </a:r>
          </a:p>
          <a:p>
            <a:pPr algn="just">
              <a:lnSpc>
                <a:spcPct val="150000"/>
              </a:lnSpc>
            </a:pPr>
            <a:r>
              <a:rPr lang="es-CL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s-CL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Valor </a:t>
            </a:r>
            <a:r>
              <a:rPr lang="es-CL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Mensual: $ </a:t>
            </a:r>
            <a:r>
              <a:rPr lang="es-CL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200.000</a:t>
            </a:r>
            <a:r>
              <a:rPr lang="es-CL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.- +  </a:t>
            </a:r>
            <a:r>
              <a:rPr lang="es-CL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IVA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11560" y="33569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b="1" u="sng" dirty="0" smtClean="0">
                <a:latin typeface="Tahoma" pitchFamily="34" charset="0"/>
                <a:cs typeface="Tahoma" pitchFamily="34" charset="0"/>
              </a:rPr>
              <a:t>LA MAÑANA DE PINGÜINO RADIO:</a:t>
            </a:r>
            <a:endParaRPr lang="es-CL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3861048"/>
            <a:ext cx="7488832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s-CL" dirty="0">
                <a:latin typeface="Tahoma" pitchFamily="34" charset="0"/>
                <a:cs typeface="Tahoma" pitchFamily="34" charset="0"/>
              </a:rPr>
              <a:t>- Presentación y cierre con mención de marca   </a:t>
            </a:r>
            <a:endParaRPr lang="es-MX" u="sng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s-CL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es-CL" dirty="0">
                <a:latin typeface="Tahoma" pitchFamily="34" charset="0"/>
                <a:cs typeface="Tahoma" pitchFamily="34" charset="0"/>
              </a:rPr>
              <a:t>4</a:t>
            </a:r>
            <a:r>
              <a:rPr lang="es-CL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s-CL" dirty="0">
                <a:latin typeface="Tahoma" pitchFamily="34" charset="0"/>
                <a:cs typeface="Tahoma" pitchFamily="34" charset="0"/>
              </a:rPr>
              <a:t>menciones en vivo durante el </a:t>
            </a:r>
            <a:r>
              <a:rPr lang="es-CL" dirty="0" smtClean="0">
                <a:latin typeface="Tahoma" pitchFamily="34" charset="0"/>
                <a:cs typeface="Tahoma" pitchFamily="34" charset="0"/>
              </a:rPr>
              <a:t>programa</a:t>
            </a:r>
          </a:p>
          <a:p>
            <a:pPr algn="just">
              <a:lnSpc>
                <a:spcPct val="115000"/>
              </a:lnSpc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s-CL" dirty="0" smtClean="0">
                <a:latin typeface="Tahoma" pitchFamily="34" charset="0"/>
                <a:cs typeface="Tahoma" pitchFamily="34" charset="0"/>
              </a:rPr>
              <a:t> Nexos de Tandas</a:t>
            </a:r>
            <a:endParaRPr lang="es-MX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15000"/>
              </a:lnSpc>
              <a:spcBef>
                <a:spcPct val="25000"/>
              </a:spcBef>
              <a:defRPr/>
            </a:pP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    Valor </a:t>
            </a:r>
            <a:r>
              <a:rPr lang="es-MX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Mensual: $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200.000</a:t>
            </a:r>
            <a:r>
              <a:rPr lang="es-MX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.- + 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IVA</a:t>
            </a:r>
            <a:endParaRPr lang="es-CL" sz="1600" b="1" dirty="0">
              <a:ln w="1905"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22506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2910" y="2500306"/>
            <a:ext cx="624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ALEGRANDO LA TARDE DE PINGÜINO RADIO: </a:t>
            </a:r>
            <a:endParaRPr lang="es-CL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14348" y="785794"/>
            <a:ext cx="5886400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s-CL" dirty="0">
                <a:latin typeface="Tahoma" pitchFamily="1" charset="0"/>
                <a:cs typeface="Tahoma" pitchFamily="1" charset="0"/>
              </a:rPr>
              <a:t>- Presentación y cierre con mención de marca   </a:t>
            </a:r>
            <a:endParaRPr lang="es-MX" u="sng" dirty="0">
              <a:latin typeface="Tahoma" pitchFamily="1" charset="0"/>
              <a:cs typeface="Tahoma" pitchFamily="1" charset="0"/>
            </a:endParaRP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s-CL" dirty="0" smtClean="0">
                <a:latin typeface="Tahoma" pitchFamily="1" charset="0"/>
                <a:cs typeface="Tahoma" pitchFamily="1" charset="0"/>
              </a:rPr>
              <a:t>-</a:t>
            </a:r>
            <a:r>
              <a:rPr lang="es-CL" dirty="0">
                <a:latin typeface="Tahoma" pitchFamily="1" charset="0"/>
                <a:cs typeface="Tahoma" pitchFamily="1" charset="0"/>
              </a:rPr>
              <a:t>4</a:t>
            </a:r>
            <a:r>
              <a:rPr lang="es-CL" dirty="0" smtClean="0">
                <a:latin typeface="Tahoma" pitchFamily="1" charset="0"/>
                <a:cs typeface="Tahoma" pitchFamily="1" charset="0"/>
              </a:rPr>
              <a:t> </a:t>
            </a:r>
            <a:r>
              <a:rPr lang="es-CL" dirty="0">
                <a:latin typeface="Tahoma" pitchFamily="1" charset="0"/>
                <a:cs typeface="Tahoma" pitchFamily="1" charset="0"/>
              </a:rPr>
              <a:t>menciones en vivo durante el </a:t>
            </a:r>
            <a:r>
              <a:rPr lang="es-CL" dirty="0" smtClean="0">
                <a:latin typeface="Tahoma" pitchFamily="1" charset="0"/>
                <a:cs typeface="Tahoma" pitchFamily="1" charset="0"/>
              </a:rPr>
              <a:t>programa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s-CL" dirty="0" smtClean="0">
                <a:latin typeface="Tahoma" pitchFamily="1" charset="0"/>
                <a:cs typeface="Tahoma" pitchFamily="1" charset="0"/>
              </a:rPr>
              <a:t> Nexos de Tandas </a:t>
            </a:r>
          </a:p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es-CL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     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Valor </a:t>
            </a:r>
            <a:r>
              <a:rPr lang="es-MX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Mensual: $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100.000</a:t>
            </a:r>
            <a:r>
              <a:rPr lang="es-MX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.- + 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IVA</a:t>
            </a:r>
            <a:endParaRPr lang="es-CL" sz="1600" b="1" dirty="0">
              <a:ln w="1905"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ahoma" pitchFamily="1" charset="0"/>
              <a:cs typeface="Tahoma" pitchFamily="1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323501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642910" y="450057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TARDE DEL TUKA:</a:t>
            </a:r>
            <a:endParaRPr lang="es-CL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42910" y="4857760"/>
            <a:ext cx="6975648" cy="114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s-CL" dirty="0">
                <a:latin typeface="Tahoma" pitchFamily="34" charset="0"/>
                <a:ea typeface="Tahoma" pitchFamily="34" charset="0"/>
                <a:cs typeface="Tahoma" pitchFamily="34" charset="0"/>
              </a:rPr>
              <a:t>- Presentación y cierre con mención de marca   </a:t>
            </a:r>
            <a:endParaRPr lang="es-MX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Char char="ü"/>
              <a:defRPr/>
            </a:pPr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s-CL" dirty="0">
                <a:latin typeface="Tahoma" pitchFamily="34" charset="0"/>
                <a:ea typeface="Tahoma" pitchFamily="34" charset="0"/>
                <a:cs typeface="Tahoma" pitchFamily="34" charset="0"/>
              </a:rPr>
              <a:t>4 menciones en vivo durante el programa</a:t>
            </a:r>
          </a:p>
          <a:p>
            <a:pPr>
              <a:lnSpc>
                <a:spcPct val="115000"/>
              </a:lnSpc>
              <a:spcBef>
                <a:spcPct val="25000"/>
              </a:spcBef>
              <a:defRPr/>
            </a:pP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       Valor </a:t>
            </a:r>
            <a:r>
              <a:rPr lang="es-MX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Mensual: $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90.000</a:t>
            </a:r>
            <a:r>
              <a:rPr lang="es-MX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.- + 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cs typeface="Tahoma" pitchFamily="34" charset="0"/>
              </a:rPr>
              <a:t>IVA</a:t>
            </a:r>
            <a:endParaRPr lang="es-CL" sz="1600" b="1" dirty="0">
              <a:ln w="1905"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0" name="9 CuadroTexto"/>
          <p:cNvSpPr txBox="1"/>
          <p:nvPr/>
        </p:nvSpPr>
        <p:spPr>
          <a:xfrm>
            <a:off x="500034" y="500042"/>
            <a:ext cx="624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SINTONIA JOSS DE PINGÜINO RADIO: </a:t>
            </a:r>
            <a:endParaRPr lang="es-CL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85786" y="2786058"/>
            <a:ext cx="5886400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s-CL" dirty="0">
                <a:latin typeface="Tahoma" pitchFamily="1" charset="0"/>
                <a:cs typeface="Tahoma" pitchFamily="1" charset="0"/>
              </a:rPr>
              <a:t>- Presentación y cierre con mención de marca   </a:t>
            </a:r>
            <a:endParaRPr lang="es-MX" u="sng" dirty="0">
              <a:latin typeface="Tahoma" pitchFamily="1" charset="0"/>
              <a:cs typeface="Tahoma" pitchFamily="1" charset="0"/>
            </a:endParaRP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s-CL" dirty="0" smtClean="0">
                <a:latin typeface="Tahoma" pitchFamily="1" charset="0"/>
                <a:cs typeface="Tahoma" pitchFamily="1" charset="0"/>
              </a:rPr>
              <a:t>-</a:t>
            </a:r>
            <a:r>
              <a:rPr lang="es-CL" dirty="0">
                <a:latin typeface="Tahoma" pitchFamily="1" charset="0"/>
                <a:cs typeface="Tahoma" pitchFamily="1" charset="0"/>
              </a:rPr>
              <a:t>4</a:t>
            </a:r>
            <a:r>
              <a:rPr lang="es-CL" dirty="0" smtClean="0">
                <a:latin typeface="Tahoma" pitchFamily="1" charset="0"/>
                <a:cs typeface="Tahoma" pitchFamily="1" charset="0"/>
              </a:rPr>
              <a:t> </a:t>
            </a:r>
            <a:r>
              <a:rPr lang="es-CL" dirty="0">
                <a:latin typeface="Tahoma" pitchFamily="1" charset="0"/>
                <a:cs typeface="Tahoma" pitchFamily="1" charset="0"/>
              </a:rPr>
              <a:t>menciones en vivo durante el </a:t>
            </a:r>
            <a:r>
              <a:rPr lang="es-CL" dirty="0" smtClean="0">
                <a:latin typeface="Tahoma" pitchFamily="1" charset="0"/>
                <a:cs typeface="Tahoma" pitchFamily="1" charset="0"/>
              </a:rPr>
              <a:t>programa</a:t>
            </a:r>
          </a:p>
          <a:p>
            <a:pPr>
              <a:lnSpc>
                <a:spcPct val="115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s-CL" dirty="0" smtClean="0">
                <a:latin typeface="Tahoma" pitchFamily="1" charset="0"/>
                <a:cs typeface="Tahoma" pitchFamily="1" charset="0"/>
              </a:rPr>
              <a:t> Nexos de Tandas </a:t>
            </a:r>
          </a:p>
          <a:p>
            <a:pPr>
              <a:lnSpc>
                <a:spcPct val="115000"/>
              </a:lnSpc>
              <a:spcBef>
                <a:spcPct val="25000"/>
              </a:spcBef>
            </a:pPr>
            <a:r>
              <a:rPr lang="es-CL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     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Valor </a:t>
            </a:r>
            <a:r>
              <a:rPr lang="es-MX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Mensual: $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100.000</a:t>
            </a:r>
            <a:r>
              <a:rPr lang="es-MX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.- + 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IVA</a:t>
            </a:r>
            <a:endParaRPr lang="es-CL" sz="1600" b="1" dirty="0">
              <a:ln w="1905"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ahoma" pitchFamily="1" charset="0"/>
              <a:cs typeface="Tahom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67744" y="54868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MICRO-ESPACIOS</a:t>
            </a:r>
            <a:endParaRPr lang="es-CL" sz="40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1472" y="121442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NOTICIAS A LA HORA:</a:t>
            </a:r>
            <a:endParaRPr lang="es-CL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34" y="1571612"/>
            <a:ext cx="813690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CL" dirty="0">
                <a:latin typeface="Tahoma" pitchFamily="34" charset="0"/>
                <a:ea typeface="Tahoma" pitchFamily="34" charset="0"/>
                <a:cs typeface="Tahoma" pitchFamily="34" charset="0"/>
              </a:rPr>
              <a:t>- Presentación y cierre con mención de </a:t>
            </a:r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marca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      Valor </a:t>
            </a:r>
            <a:r>
              <a:rPr lang="es-MX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Mensual: $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180.000</a:t>
            </a:r>
            <a:r>
              <a:rPr lang="es-MX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.- + 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IVA POR BLOQUE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Presentación y cierre con mención de marca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 frases diarias </a:t>
            </a:r>
          </a:p>
          <a:p>
            <a:pPr>
              <a:lnSpc>
                <a:spcPct val="150000"/>
              </a:lnSpc>
            </a:pPr>
            <a:r>
              <a:rPr lang="es-C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s-MX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1" charset="0"/>
                <a:cs typeface="Tahoma" pitchFamily="1" charset="0"/>
              </a:rPr>
              <a:t> Valor Mensual: $ 300.000.- +  IVA</a:t>
            </a:r>
            <a:endParaRPr lang="es-CL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s-CL" sz="1600" b="1" dirty="0">
              <a:ln w="1905"/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ahoma" pitchFamily="1" charset="0"/>
              <a:cs typeface="Tahoma" pitchFamily="1" charset="0"/>
            </a:endParaRPr>
          </a:p>
          <a:p>
            <a:endParaRPr lang="es-CL" dirty="0"/>
          </a:p>
          <a:p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500034" y="371475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SEÑAL HORARIA Y TEMPERATURA:</a:t>
            </a:r>
            <a:endParaRPr lang="es-CL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1472" y="4143380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Presentación </a:t>
            </a:r>
            <a:r>
              <a:rPr lang="es-CL" dirty="0">
                <a:latin typeface="Tahoma" pitchFamily="34" charset="0"/>
                <a:ea typeface="Tahoma" pitchFamily="34" charset="0"/>
                <a:cs typeface="Tahoma" pitchFamily="34" charset="0"/>
              </a:rPr>
              <a:t>y cierre con mención de </a:t>
            </a:r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marca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s-CL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VALOR  </a:t>
            </a:r>
            <a:r>
              <a:rPr lang="es-CL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MENSUAL: $ </a:t>
            </a:r>
            <a:r>
              <a:rPr lang="es-CL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250.000 </a:t>
            </a:r>
            <a:r>
              <a:rPr lang="es-CL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s-CL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IVA </a:t>
            </a:r>
            <a:r>
              <a:rPr lang="es-CL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 bloque AM con 7 salidas</a:t>
            </a:r>
          </a:p>
          <a:p>
            <a:pPr>
              <a:lnSpc>
                <a:spcPct val="150000"/>
              </a:lnSpc>
            </a:pPr>
            <a:r>
              <a:rPr lang="es-CL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VALOR  </a:t>
            </a:r>
            <a:r>
              <a:rPr lang="es-CL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MENSUAL: $ </a:t>
            </a:r>
            <a:r>
              <a:rPr lang="es-CL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250.000 </a:t>
            </a:r>
            <a:r>
              <a:rPr lang="es-CL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es-CL" sz="1600" b="1" dirty="0" smtClean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IVA </a:t>
            </a:r>
            <a:r>
              <a:rPr lang="es-CL" sz="1600" b="1" dirty="0">
                <a:ln w="1905"/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 bloque PM con 8 salidas</a:t>
            </a:r>
          </a:p>
          <a:p>
            <a:endParaRPr lang="es-CL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10562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CL" sz="5400" u="sng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TARIFAS PINGÜINO TV</a:t>
            </a:r>
            <a:endParaRPr lang="es-CL" sz="5400" u="sng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717032"/>
            <a:ext cx="833776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1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S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BLOQUES </a:t>
            </a:r>
            <a:endParaRPr lang="es-ES" u="sng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484784"/>
            <a:ext cx="76328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- Vitrina ideal para presentación de productos, marca, actividades y proyectos.</a:t>
            </a:r>
          </a:p>
          <a:p>
            <a:pPr algn="just"/>
            <a:endParaRPr lang="es-ES" sz="20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- Se dispone de 20 a 25 minutos reales para exhibición mediante entrevistas desde el set de pingüino TV con apoyo gráfico e incluso productos en pantalla.</a:t>
            </a:r>
          </a:p>
          <a:p>
            <a:pPr algn="just"/>
            <a:endParaRPr lang="es-ES" sz="20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es-ES" sz="2000" u="sng" dirty="0" smtClean="0">
                <a:latin typeface="Tahoma" pitchFamily="34" charset="0"/>
                <a:cs typeface="Tahoma" pitchFamily="34" charset="0"/>
              </a:rPr>
              <a:t>Programas Hábiles:</a:t>
            </a:r>
          </a:p>
          <a:p>
            <a:pPr algn="just"/>
            <a:endParaRPr lang="es-ES" sz="20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>
                <a:latin typeface="Tahoma" pitchFamily="34" charset="0"/>
                <a:cs typeface="Tahoma" pitchFamily="34" charset="0"/>
              </a:rPr>
              <a:t>MATINAL “NUESTRA MAÑANA”</a:t>
            </a:r>
          </a:p>
          <a:p>
            <a:pPr algn="just"/>
            <a:endParaRPr lang="es-ES" sz="2000" dirty="0" smtClean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s-ES" sz="2000" b="1" dirty="0" smtClean="0">
                <a:latin typeface="Tahoma" pitchFamily="34" charset="0"/>
                <a:cs typeface="Tahoma" pitchFamily="34" charset="0"/>
              </a:rPr>
              <a:t>VALOR DEL BLOQUE: $100.000 + IVA</a:t>
            </a:r>
          </a:p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5124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L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PINGÜINO MULTIMEDIA ES LA MEJOR VITRINA REGIONAL PARA PROMOCIÓN DE MARCAS, PRODUCTOS, SERVICIOS Y OFERTAS.</a:t>
            </a:r>
            <a:endParaRPr lang="es-CL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038" y="3140968"/>
            <a:ext cx="2699638" cy="269963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14833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S" sz="5400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TARIFAS DE </a:t>
            </a:r>
            <a:r>
              <a:rPr lang="es-ES" sz="5400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SPOT</a:t>
            </a:r>
            <a:r>
              <a:rPr lang="es-ES" sz="5400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ES" sz="5400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TV</a:t>
            </a:r>
            <a:endParaRPr lang="es-ES" sz="5400" u="sng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717032"/>
            <a:ext cx="8337768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5124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1733736"/>
              </p:ext>
            </p:extLst>
          </p:nvPr>
        </p:nvGraphicFramePr>
        <p:xfrm>
          <a:off x="1357290" y="928670"/>
          <a:ext cx="6286544" cy="4714909"/>
        </p:xfrm>
        <a:graphic>
          <a:graphicData uri="http://schemas.openxmlformats.org/drawingml/2006/table">
            <a:tbl>
              <a:tblPr/>
              <a:tblGrid>
                <a:gridCol w="2513377"/>
                <a:gridCol w="2134818"/>
                <a:gridCol w="1638349"/>
              </a:tblGrid>
              <a:tr h="104946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ahoma" pitchFamily="34" charset="0"/>
                        </a:rPr>
                        <a:t>TIEMPO DE AVISO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endParaRPr lang="es-CL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ahoma" pitchFamily="34" charset="0"/>
                        </a:rPr>
                        <a:t>HORARIO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s-C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ahoma" pitchFamily="34" charset="0"/>
                        </a:rPr>
                        <a:t>VALOR + IVA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966">
                <a:tc>
                  <a:txBody>
                    <a:bodyPr/>
                    <a:lstStyle/>
                    <a:p>
                      <a:pPr lvl="1" algn="ctr" fontAlgn="b">
                        <a:lnSpc>
                          <a:spcPct val="150000"/>
                        </a:lnSpc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SEGUNDOS</a:t>
                      </a: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lvl="1" algn="ctr" fontAlgn="b">
                        <a:lnSpc>
                          <a:spcPct val="150000"/>
                        </a:lnSpc>
                      </a:pP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indent="-457200" algn="ctr" fontAlgn="b">
                        <a:lnSpc>
                          <a:spcPct val="150000"/>
                        </a:lnSpc>
                      </a:pP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06:50-08:30hrs</a:t>
                      </a: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lvl="1" indent="-457200" algn="ctr" fontAlgn="b">
                        <a:lnSpc>
                          <a:spcPct val="150000"/>
                        </a:lnSpc>
                      </a:pP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indent="-457200" algn="ctr" fontAlgn="b">
                        <a:lnSpc>
                          <a:spcPct val="150000"/>
                        </a:lnSpc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2.500</a:t>
                      </a: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lvl="1" indent="-457200" algn="ctr" fontAlgn="b">
                        <a:lnSpc>
                          <a:spcPct val="150000"/>
                        </a:lnSpc>
                      </a:pP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966">
                <a:tc>
                  <a:txBody>
                    <a:bodyPr/>
                    <a:lstStyle/>
                    <a:p>
                      <a:pPr marL="457200" marR="0" lvl="1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 SEGUNDOS</a:t>
                      </a:r>
                    </a:p>
                    <a:p>
                      <a:pPr lvl="1" algn="ctr" fontAlgn="b">
                        <a:lnSpc>
                          <a:spcPct val="150000"/>
                        </a:lnSpc>
                      </a:pP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indent="-457200" algn="ctr" fontAlgn="b">
                        <a:lnSpc>
                          <a:spcPct val="150000"/>
                        </a:lnSpc>
                      </a:pP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09:00-18:00hrs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indent="-457200" algn="ctr" fontAlgn="b">
                        <a:lnSpc>
                          <a:spcPct val="150000"/>
                        </a:lnSpc>
                      </a:pP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$2.000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966">
                <a:tc>
                  <a:txBody>
                    <a:bodyPr/>
                    <a:lstStyle/>
                    <a:p>
                      <a:pPr marL="457200" marR="0" lvl="1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 SEGUNDOS</a:t>
                      </a:r>
                    </a:p>
                    <a:p>
                      <a:pPr lvl="1" algn="ctr" fontAlgn="b">
                        <a:lnSpc>
                          <a:spcPct val="150000"/>
                        </a:lnSpc>
                      </a:pP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indent="-457200" algn="ctr" fontAlgn="b">
                        <a:lnSpc>
                          <a:spcPct val="150000"/>
                        </a:lnSpc>
                      </a:pP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19:00-20:30hrs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indent="-457200" algn="ctr" fontAlgn="b">
                        <a:lnSpc>
                          <a:spcPct val="150000"/>
                        </a:lnSpc>
                      </a:pP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$2.500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551">
                <a:tc>
                  <a:txBody>
                    <a:bodyPr/>
                    <a:lstStyle/>
                    <a:p>
                      <a:pPr lvl="1" algn="ctr" fontAlgn="b">
                        <a:lnSpc>
                          <a:spcPct val="150000"/>
                        </a:lnSpc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 </a:t>
                      </a: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SEGUNDOS</a:t>
                      </a:r>
                    </a:p>
                    <a:p>
                      <a:pPr lvl="1" algn="ctr" fontAlgn="b">
                        <a:lnSpc>
                          <a:spcPct val="150000"/>
                        </a:lnSpc>
                      </a:pP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-45720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21:00-24:00hrs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lvl="1" indent="-457200" algn="ctr" fontAlgn="b">
                        <a:lnSpc>
                          <a:spcPct val="150000"/>
                        </a:lnSpc>
                      </a:pP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$ 3.000</a:t>
                      </a:r>
                    </a:p>
                    <a:p>
                      <a:pPr marL="457200" lvl="1" indent="-457200"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457200" lvl="1" indent="-457200" algn="ctr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09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S" sz="5400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PROGRAMAS DIARIOS</a:t>
            </a:r>
            <a:endParaRPr lang="es-ES" sz="5400" u="sng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717032"/>
            <a:ext cx="8337768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06261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MATINAL “NUESTRA MAÑANA”:</a:t>
            </a:r>
            <a:endParaRPr lang="es-CL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5660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lunes a sábado 8:30 a 12:50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0371173"/>
              </p:ext>
            </p:extLst>
          </p:nvPr>
        </p:nvGraphicFramePr>
        <p:xfrm>
          <a:off x="499778" y="2276872"/>
          <a:ext cx="5224350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4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PRODUCTO</a:t>
                      </a:r>
                      <a:endParaRPr lang="es-CL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AUSPICIO: Mención con imagen en presentación y cierre</a:t>
                      </a:r>
                      <a:endParaRPr lang="es-C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SPOT DIARIOS DE 30 SEGUNDOS</a:t>
                      </a:r>
                      <a:endParaRPr lang="es-C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MENCIÓNES: </a:t>
                      </a:r>
                      <a:r>
                        <a:rPr lang="es-CL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Locución+ presencia de producto</a:t>
                      </a:r>
                      <a:endParaRPr lang="es-C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s-CL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JINGLE</a:t>
                      </a:r>
                      <a:endParaRPr lang="es-C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7 CuadroTexto"/>
          <p:cNvSpPr txBox="1"/>
          <p:nvPr/>
        </p:nvSpPr>
        <p:spPr>
          <a:xfrm>
            <a:off x="714348" y="492919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VALOR $ 480.000 + IVA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1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11429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CL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SHOW DEL TUKA:</a:t>
            </a:r>
            <a:endParaRPr lang="es-CL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58" y="164305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lunes a viernes 19:00 a 21:00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3971669"/>
              </p:ext>
            </p:extLst>
          </p:nvPr>
        </p:nvGraphicFramePr>
        <p:xfrm>
          <a:off x="571472" y="2357429"/>
          <a:ext cx="6889968" cy="18573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89968"/>
              </a:tblGrid>
              <a:tr h="613449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PRODUCTO</a:t>
                      </a:r>
                      <a:endParaRPr lang="es-CL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2197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AUSPICIO: Mención con imagen en presentación y cierre </a:t>
                      </a:r>
                      <a:endParaRPr lang="es-C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2197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 MENCIÓN: Locución + presencia de producto (30 segundos)</a:t>
                      </a:r>
                      <a:endParaRPr lang="es-C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7 CuadroTexto"/>
          <p:cNvSpPr txBox="1"/>
          <p:nvPr/>
        </p:nvSpPr>
        <p:spPr>
          <a:xfrm>
            <a:off x="642910" y="464344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Valor mensual $ 180.000 + IVA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2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ES" sz="5400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Programas  semanales y micro-espacios </a:t>
            </a:r>
            <a:endParaRPr lang="es-ES" sz="5400" u="sng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717032"/>
            <a:ext cx="8337768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8367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ESTELAR:</a:t>
            </a:r>
            <a:endParaRPr lang="es-CL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21435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Miércoles 22:00 a 23:30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36099"/>
              </p:ext>
            </p:extLst>
          </p:nvPr>
        </p:nvGraphicFramePr>
        <p:xfrm>
          <a:off x="519058" y="1844824"/>
          <a:ext cx="7410527" cy="1955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05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PRODUCTO</a:t>
                      </a:r>
                      <a:endParaRPr lang="es-CL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94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AUSPICIO: Mención con imagen en presentación y cierre</a:t>
                      </a:r>
                    </a:p>
                    <a:p>
                      <a:endParaRPr lang="es-C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MENCIÓN: Locución + presencia de producto + </a:t>
                      </a:r>
                      <a:r>
                        <a:rPr lang="es-CL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base de imágenes durante el programa </a:t>
                      </a:r>
                      <a:endParaRPr lang="es-C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7 CuadroTexto"/>
          <p:cNvSpPr txBox="1"/>
          <p:nvPr/>
        </p:nvSpPr>
        <p:spPr>
          <a:xfrm>
            <a:off x="642910" y="464344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Valor mensual $ 300.000 + IVA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0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19675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CL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TUKA NOCHE:</a:t>
            </a:r>
            <a:endParaRPr lang="es-CL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170080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Viernes y sábado 22:10 a 01:00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7770756"/>
              </p:ext>
            </p:extLst>
          </p:nvPr>
        </p:nvGraphicFramePr>
        <p:xfrm>
          <a:off x="683568" y="2348880"/>
          <a:ext cx="7044444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0228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PRODUCTO</a:t>
                      </a:r>
                      <a:endParaRPr lang="es-CL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VALOR NETO MENSUAL</a:t>
                      </a:r>
                      <a:endParaRPr lang="es-CL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AUSPICIO: Presentación</a:t>
                      </a:r>
                      <a:r>
                        <a:rPr lang="es-CL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 cierre + nexos de tandas + 4 spots en horario repartido.</a:t>
                      </a:r>
                      <a:endParaRPr lang="es-C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$300.000</a:t>
                      </a:r>
                      <a:r>
                        <a:rPr lang="es-CL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 IVA</a:t>
                      </a:r>
                      <a:endParaRPr lang="es-CL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24007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annert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013176"/>
            <a:ext cx="720080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>
                <a:solidFill>
                  <a:schemeClr val="accent4">
                    <a:lumMod val="50000"/>
                  </a:schemeClr>
                </a:solidFill>
              </a:rPr>
              <a:t>¿QUÉ SOMOS?</a:t>
            </a:r>
            <a:endParaRPr lang="es-CL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72816"/>
            <a:ext cx="8517632" cy="4876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PINGÜINO MULTIMEDIA es la plataforma </a:t>
            </a:r>
            <a:r>
              <a:rPr lang="es-CL" dirty="0" err="1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multimedial</a:t>
            </a: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más influyente en la región de Magallanes y la Antártica Chilena.</a:t>
            </a:r>
          </a:p>
          <a:p>
            <a:pPr algn="just">
              <a:buFont typeface="Wingdings" pitchFamily="2" charset="2"/>
              <a:buChar char="ü"/>
            </a:pPr>
            <a:endParaRPr lang="es-CL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Nuestra cobertura es total.</a:t>
            </a:r>
          </a:p>
          <a:p>
            <a:pPr algn="just"/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CL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PINGÜINO DIARIO</a:t>
            </a:r>
            <a:r>
              <a:rPr lang="es-CL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Diariamente circulan 7.000 ejemplares, los cuales se distribuyen en la ciudades de Punta Arenas, Puerto Natales, Porvenir y Puerto Williams.</a:t>
            </a:r>
            <a:endParaRPr lang="es-C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C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2890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517632" cy="48768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CL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PINGÜINO TELEVISIÓN</a:t>
            </a:r>
            <a:r>
              <a:rPr lang="es-CL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endParaRPr lang="es-CL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Nuestra señal llega a 48.000 hogares en la región bajo las      siguientes señales:</a:t>
            </a:r>
          </a:p>
          <a:p>
            <a:pPr marL="0" indent="0" algn="just">
              <a:buNone/>
            </a:pPr>
            <a:endParaRPr lang="es-CL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CANAL </a:t>
            </a:r>
            <a:r>
              <a:rPr lang="es-CL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4: 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SEÑAL ABIERTA</a:t>
            </a:r>
          </a:p>
          <a:p>
            <a:pPr algn="just">
              <a:buFont typeface="Wingdings" pitchFamily="2" charset="2"/>
              <a:buChar char="ü"/>
            </a:pPr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CANAL 30: TV RED</a:t>
            </a:r>
          </a:p>
          <a:p>
            <a:pPr algn="just">
              <a:buFont typeface="Wingdings" pitchFamily="2" charset="2"/>
              <a:buChar char="ü"/>
            </a:pPr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CANAL 42: CLARO </a:t>
            </a:r>
          </a:p>
          <a:p>
            <a:pPr algn="just"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</a:t>
            </a:r>
            <a:r>
              <a:rPr lang="es-CL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 : </a:t>
            </a:r>
            <a:r>
              <a:rPr lang="es-CL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WWW.ELPINGUINO.COM</a:t>
            </a:r>
            <a:endParaRPr lang="es-CL" u="sng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C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11514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876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CL" sz="2000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WEB</a:t>
            </a:r>
            <a:r>
              <a:rPr lang="es-CL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s-CL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CL" sz="2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200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Nuestro Diario Digital </a:t>
            </a:r>
            <a:r>
              <a:rPr lang="es-CL" sz="20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WWW.ELPINGUINO.COM</a:t>
            </a:r>
            <a:r>
              <a:rPr lang="es-C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recibe en promedio 17.000 visitas diarias, lo que lo nos convierte en la página web regional con mayor número de visitas.</a:t>
            </a:r>
          </a:p>
          <a:p>
            <a:pPr algn="just">
              <a:buFont typeface="Wingdings" pitchFamily="2" charset="2"/>
              <a:buChar char="ü"/>
            </a:pPr>
            <a:endParaRPr lang="es-CL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endParaRPr lang="es-C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CL" sz="2000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PINGÜINO RADIO</a:t>
            </a:r>
            <a:r>
              <a:rPr lang="es-CL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 </a:t>
            </a:r>
          </a:p>
          <a:p>
            <a:pPr algn="just">
              <a:buFont typeface="Wingdings" pitchFamily="2" charset="2"/>
              <a:buChar char="ü"/>
            </a:pPr>
            <a:r>
              <a:rPr lang="es-C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s-CL" sz="2000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590 AM</a:t>
            </a:r>
            <a:r>
              <a:rPr lang="es-CL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s-CL" sz="20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 señal cubre todo el territorio de la XII región, llegando por alcance a la Patagonia Argentina e incluso hasta la X región del país.</a:t>
            </a:r>
          </a:p>
          <a:p>
            <a:pPr algn="just">
              <a:buFont typeface="Wingdings" pitchFamily="2" charset="2"/>
              <a:buChar char="ü"/>
            </a:pPr>
            <a:r>
              <a:rPr lang="es-C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s-CL" sz="2000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95.3 FM: </a:t>
            </a:r>
            <a:r>
              <a:rPr lang="es-CL" sz="20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Bajo esta señal cubrimos toda la comuna de Punta Arenas y hasta 200 </a:t>
            </a:r>
            <a:r>
              <a:rPr lang="es-CL" sz="2000" dirty="0" err="1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Kms.</a:t>
            </a:r>
            <a:r>
              <a:rPr lang="es-CL" sz="20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Al norte de esta.</a:t>
            </a:r>
            <a:endParaRPr lang="es-C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L" sz="2000" u="sng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12476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420813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Spot Radial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Contacto Radial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Auspicios de Programas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Despachos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Contacto Telefónico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Menciones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Spot Televisivo 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Exhibición de Material Gráfico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Banners (PUBLICIDAD WEB)</a:t>
            </a:r>
          </a:p>
          <a:p>
            <a:pPr>
              <a:buFont typeface="Wingdings" pitchFamily="2" charset="2"/>
              <a:buChar char="ü"/>
            </a:pPr>
            <a:r>
              <a:rPr lang="es-CL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Avisaje en diario. </a:t>
            </a:r>
          </a:p>
          <a:p>
            <a:endParaRPr lang="es-CL" dirty="0" smtClean="0"/>
          </a:p>
          <a:p>
            <a:endParaRPr lang="es-CL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36588" y="533400"/>
            <a:ext cx="8507412" cy="990600"/>
          </a:xfrm>
        </p:spPr>
        <p:txBody>
          <a:bodyPr>
            <a:noAutofit/>
          </a:bodyPr>
          <a:lstStyle/>
          <a:p>
            <a:r>
              <a:rPr lang="es-CL" u="sng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ALGUNOS DE NUESTROS SERVICIOS:</a:t>
            </a:r>
            <a:endParaRPr lang="es-CL" u="sng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2580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s-CL" sz="5400" u="sng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TARIFAS</a:t>
            </a:r>
            <a:r>
              <a:rPr lang="es-CL" sz="6600" u="sng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CL" sz="5400" u="sng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DIARIO</a:t>
            </a:r>
            <a:endParaRPr lang="es-CL" sz="5400" u="sng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1478"/>
            <a:ext cx="8562895" cy="11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3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57226" y="857232"/>
          <a:ext cx="7572427" cy="4857780"/>
        </p:xfrm>
        <a:graphic>
          <a:graphicData uri="http://schemas.openxmlformats.org/drawingml/2006/table">
            <a:tbl>
              <a:tblPr/>
              <a:tblGrid>
                <a:gridCol w="3640475"/>
                <a:gridCol w="1736959"/>
                <a:gridCol w="2194993"/>
              </a:tblGrid>
              <a:tr h="404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TAMAÑO AVISO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CMS/COL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VALOR 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 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1/8 PAGINA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$ 94.500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1/6 PAGINA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$ 122.500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1/4 PAGINA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$ 159.000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1/3 PAGINA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$ 210.000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1/2 PAGINA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$ 318.000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2/3 PAGINA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$ 360.000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PAG. COMPLETA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$ 636.000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CONTRA PORTADA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$ 700.000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HUINCHA PIE DE PAGINA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 cm/col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$ 3.500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481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sociales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$</a:t>
                      </a:r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100.000 + 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68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990600"/>
          </a:xfrm>
        </p:spPr>
        <p:txBody>
          <a:bodyPr/>
          <a:lstStyle/>
          <a:p>
            <a:pPr algn="ctr"/>
            <a:r>
              <a:rPr lang="es-ES" sz="5400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PINGÜINO</a:t>
            </a:r>
            <a:r>
              <a:rPr lang="es-ES" u="sng" dirty="0" smtClean="0">
                <a:solidFill>
                  <a:schemeClr val="tx1"/>
                </a:solidFill>
              </a:rPr>
              <a:t> </a:t>
            </a:r>
            <a:r>
              <a:rPr lang="es-ES" sz="5400" u="sng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DATOS</a:t>
            </a:r>
            <a:r>
              <a:rPr lang="es-ES" u="sng" dirty="0" smtClean="0">
                <a:solidFill>
                  <a:schemeClr val="tx1"/>
                </a:solidFill>
              </a:rPr>
              <a:t> </a:t>
            </a:r>
            <a:endParaRPr lang="es-ES" u="sng" dirty="0">
              <a:solidFill>
                <a:schemeClr val="tx1"/>
              </a:solidFill>
            </a:endParaRPr>
          </a:p>
        </p:txBody>
      </p:sp>
      <p:pic>
        <p:nvPicPr>
          <p:cNvPr id="5" name="4 Marcador de contenido" descr="PORTADA PINGUINO DAT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419872" cy="4471678"/>
          </a:xfrm>
        </p:spPr>
      </p:pic>
      <p:sp>
        <p:nvSpPr>
          <p:cNvPr id="6" name="5 CuadroTexto"/>
          <p:cNvSpPr txBox="1"/>
          <p:nvPr/>
        </p:nvSpPr>
        <p:spPr>
          <a:xfrm>
            <a:off x="3779912" y="1916832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latin typeface="Tahoma" pitchFamily="34" charset="0"/>
                <a:cs typeface="Tahoma" pitchFamily="34" charset="0"/>
              </a:rPr>
              <a:t>Días de Circulación:</a:t>
            </a:r>
          </a:p>
          <a:p>
            <a:endParaRPr lang="es-ES" u="sng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Tahoma" pitchFamily="34" charset="0"/>
                <a:cs typeface="Tahoma" pitchFamily="34" charset="0"/>
              </a:rPr>
              <a:t>Todos los martes, miércoles y jueves                 (12 salidas mensuales)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851920" y="4797152"/>
            <a:ext cx="443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Tahoma" pitchFamily="34" charset="0"/>
                <a:cs typeface="Tahoma" pitchFamily="34" charset="0"/>
              </a:rPr>
              <a:t>Valor Neto Mensual: $90.000 +IVA</a:t>
            </a:r>
            <a:endParaRPr lang="es-ES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9280"/>
            <a:ext cx="9144000" cy="697722"/>
          </a:xfrm>
          <a:prstGeom prst="rect">
            <a:avLst/>
          </a:prstGeom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9" name="8 CuadroTexto"/>
          <p:cNvSpPr txBox="1"/>
          <p:nvPr/>
        </p:nvSpPr>
        <p:spPr>
          <a:xfrm>
            <a:off x="3851920" y="3356992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Formato:</a:t>
            </a:r>
          </a:p>
          <a:p>
            <a:endParaRPr lang="es-ES" dirty="0" smtClean="0"/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6 centímetros de alto por 2 columnas de ancho (8.33 centímetros de ancho)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1012</Words>
  <Application>Microsoft Office PowerPoint</Application>
  <PresentationFormat>Presentación en pantalla (4:3)</PresentationFormat>
  <Paragraphs>217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Claridad</vt:lpstr>
      <vt:lpstr>TARIFADO 2014  PINGÜINO MULTIMEDIA</vt:lpstr>
      <vt:lpstr>Diapositiva 2</vt:lpstr>
      <vt:lpstr>¿QUÉ SOMOS?</vt:lpstr>
      <vt:lpstr>Diapositiva 4</vt:lpstr>
      <vt:lpstr>Diapositiva 5</vt:lpstr>
      <vt:lpstr>ALGUNOS DE NUESTROS SERVICIOS:</vt:lpstr>
      <vt:lpstr>TARIFAS DIARIO</vt:lpstr>
      <vt:lpstr>Diapositiva 8</vt:lpstr>
      <vt:lpstr>PINGÜINO DATOS </vt:lpstr>
      <vt:lpstr>Diapositiva 10</vt:lpstr>
      <vt:lpstr>TARIFAS WEB</vt:lpstr>
      <vt:lpstr>Diapositiva 12</vt:lpstr>
      <vt:lpstr>TARIFAS PINGÜINO RADIO 590 AM Y 95,3 FM</vt:lpstr>
      <vt:lpstr>Diapositiva 14</vt:lpstr>
      <vt:lpstr>Diapositiva 15</vt:lpstr>
      <vt:lpstr>Diapositiva 16</vt:lpstr>
      <vt:lpstr>Diapositiva 17</vt:lpstr>
      <vt:lpstr>TARIFAS PINGÜINO TV</vt:lpstr>
      <vt:lpstr>BLOQUES </vt:lpstr>
      <vt:lpstr>TARIFAS DE SPOT TV</vt:lpstr>
      <vt:lpstr>Diapositiva 21</vt:lpstr>
      <vt:lpstr>PROGRAMAS DIARIOS</vt:lpstr>
      <vt:lpstr>Diapositiva 23</vt:lpstr>
      <vt:lpstr>Diapositiva 24</vt:lpstr>
      <vt:lpstr>Programas  semanales y micro-espacios </vt:lpstr>
      <vt:lpstr>Diapositiva 26</vt:lpstr>
      <vt:lpstr>Diapositiva 27</vt:lpstr>
      <vt:lpstr>Diapositiva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TARIFADO 2013  PINGÜINO MULTIMEDIA</dc:title>
  <dc:creator>Andrés</dc:creator>
  <cp:lastModifiedBy>Maria Soledad</cp:lastModifiedBy>
  <cp:revision>72</cp:revision>
  <dcterms:created xsi:type="dcterms:W3CDTF">2013-07-26T15:01:25Z</dcterms:created>
  <dcterms:modified xsi:type="dcterms:W3CDTF">2014-09-22T15:48:25Z</dcterms:modified>
</cp:coreProperties>
</file>